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0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7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838200"/>
            <a:ext cx="12189884" cy="1981200"/>
            <a:chOff x="0" y="1104"/>
            <a:chExt cx="5759" cy="1248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6" name="Arc 4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T0" fmla="*/ 0 w 43200"/>
                <a:gd name="T1" fmla="*/ 0 h 21680"/>
                <a:gd name="T2" fmla="*/ 0 w 43200"/>
                <a:gd name="T3" fmla="*/ 0 h 21680"/>
                <a:gd name="T4" fmla="*/ 0 w 43200"/>
                <a:gd name="T5" fmla="*/ 0 h 216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0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0"/>
                    <a:pt x="43185" y="9654"/>
                    <a:pt x="43199" y="21573"/>
                  </a:cubicBezTo>
                  <a:lnTo>
                    <a:pt x="21600" y="21600"/>
                  </a:lnTo>
                  <a:lnTo>
                    <a:pt x="0" y="21679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b="1">
                <a:solidFill>
                  <a:srgbClr val="EAEAEA"/>
                </a:solidFill>
                <a:latin typeface="Times New Roman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z="1800">
                  <a:solidFill>
                    <a:srgbClr val="EAEAEA"/>
                  </a:solidFill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z="1800">
                  <a:solidFill>
                    <a:srgbClr val="EAEAEA"/>
                  </a:solidFill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defRPr/>
                </a:pPr>
                <a:endParaRPr lang="en-US" altLang="en-US" sz="1800">
                  <a:solidFill>
                    <a:srgbClr val="EAEAEA"/>
                  </a:solidFill>
                  <a:ea typeface="ＭＳ Ｐゴシック" charset="0"/>
                  <a:cs typeface="+mn-cs"/>
                </a:endParaRPr>
              </a:p>
            </p:txBody>
          </p:sp>
        </p:grpSp>
      </p:grpSp>
      <p:sp>
        <p:nvSpPr>
          <p:cNvPr id="11" name="Rectangle 14"/>
          <p:cNvSpPr>
            <a:spLocks noChangeArrowheads="1"/>
          </p:cNvSpPr>
          <p:nvPr userDrawn="1"/>
        </p:nvSpPr>
        <p:spPr bwMode="auto">
          <a:xfrm>
            <a:off x="0" y="4724400"/>
            <a:ext cx="12192000" cy="2133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endParaRPr lang="en-US" altLang="en-US" sz="1800">
              <a:solidFill>
                <a:srgbClr val="EAEAEA"/>
              </a:solidFill>
              <a:ea typeface="ＭＳ Ｐゴシック" charset="0"/>
              <a:cs typeface="+mn-cs"/>
            </a:endParaRPr>
          </a:p>
        </p:txBody>
      </p:sp>
      <p:sp>
        <p:nvSpPr>
          <p:cNvPr id="163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143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38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971800"/>
            <a:ext cx="8534400" cy="1447800"/>
          </a:xfrm>
        </p:spPr>
        <p:txBody>
          <a:bodyPr/>
          <a:lstStyle>
            <a:lvl1pPr marL="0" indent="0" algn="ctr">
              <a:defRPr sz="4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8004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8297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726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3048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304800"/>
            <a:ext cx="508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3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772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7217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137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5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81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546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550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8200" y="304800"/>
            <a:ext cx="2616200" cy="4343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7645400" cy="4343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327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6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3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9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5F2E-D6E3-46E5-9C64-C4C120B9085D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8F0E-E047-4F12-BBE9-7EF52F3A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 userDrawn="1"/>
        </p:nvSpPr>
        <p:spPr bwMode="hidden">
          <a:xfrm>
            <a:off x="1" y="1752601"/>
            <a:ext cx="12189884" cy="51038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endParaRPr lang="en-US" altLang="en-US" sz="1800">
              <a:solidFill>
                <a:srgbClr val="EAEAEA"/>
              </a:solidFill>
              <a:ea typeface="ＭＳ Ｐゴシック" charset="0"/>
              <a:cs typeface="+mn-cs"/>
            </a:endParaRPr>
          </a:p>
        </p:txBody>
      </p:sp>
      <p:sp>
        <p:nvSpPr>
          <p:cNvPr id="1027" name="Arc 4"/>
          <p:cNvSpPr>
            <a:spLocks/>
          </p:cNvSpPr>
          <p:nvPr/>
        </p:nvSpPr>
        <p:spPr bwMode="auto">
          <a:xfrm>
            <a:off x="0" y="3203576"/>
            <a:ext cx="12192000" cy="1520825"/>
          </a:xfrm>
          <a:custGeom>
            <a:avLst/>
            <a:gdLst>
              <a:gd name="T0" fmla="*/ 0 w 43200"/>
              <a:gd name="T1" fmla="*/ 2147483646 h 21680"/>
              <a:gd name="T2" fmla="*/ 2147483646 w 43200"/>
              <a:gd name="T3" fmla="*/ 2147483646 h 21680"/>
              <a:gd name="T4" fmla="*/ 2147483646 w 43200"/>
              <a:gd name="T5" fmla="*/ 2147483646 h 216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1680" fill="none" extrusionOk="0">
                <a:moveTo>
                  <a:pt x="0" y="21679"/>
                </a:moveTo>
                <a:cubicBezTo>
                  <a:pt x="0" y="21653"/>
                  <a:pt x="0" y="216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18" y="0"/>
                  <a:pt x="43185" y="9654"/>
                  <a:pt x="43199" y="21573"/>
                </a:cubicBezTo>
              </a:path>
              <a:path w="43200" h="21680" stroke="0" extrusionOk="0">
                <a:moveTo>
                  <a:pt x="0" y="21679"/>
                </a:moveTo>
                <a:cubicBezTo>
                  <a:pt x="0" y="21653"/>
                  <a:pt x="0" y="2162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18" y="0"/>
                  <a:pt x="43185" y="9654"/>
                  <a:pt x="43199" y="21573"/>
                </a:cubicBezTo>
                <a:lnTo>
                  <a:pt x="21600" y="21600"/>
                </a:lnTo>
                <a:lnTo>
                  <a:pt x="0" y="21679"/>
                </a:lnTo>
                <a:close/>
              </a:path>
            </a:pathLst>
          </a:cu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1">
              <a:solidFill>
                <a:srgbClr val="EAEAEA"/>
              </a:solidFill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5052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2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304800"/>
            <a:ext cx="10363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14"/>
          <p:cNvSpPr>
            <a:spLocks noChangeArrowheads="1"/>
          </p:cNvSpPr>
          <p:nvPr userDrawn="1"/>
        </p:nvSpPr>
        <p:spPr bwMode="auto">
          <a:xfrm>
            <a:off x="0" y="4724400"/>
            <a:ext cx="12192000" cy="2133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endParaRPr lang="en-US" altLang="en-US" sz="1800">
              <a:solidFill>
                <a:srgbClr val="EAEAEA"/>
              </a:solidFill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9487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ea typeface="ＭＳ Ｐゴシック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/::www.clipsahoy.com:clipart2:aw4745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90600"/>
            <a:ext cx="7620000" cy="1828800"/>
          </a:xfrm>
        </p:spPr>
        <p:txBody>
          <a:bodyPr/>
          <a:lstStyle/>
          <a:p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Care For Those in Grief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971800"/>
            <a:ext cx="6400800" cy="1752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latin typeface="Franklin Gothic Medium" charset="0"/>
              </a:rPr>
              <a:t>Pastor John Fong</a:t>
            </a:r>
          </a:p>
          <a:p>
            <a:r>
              <a:rPr lang="en-US">
                <a:latin typeface="Franklin Gothic Medium" charset="0"/>
              </a:rPr>
              <a:t>June 11, 2017</a:t>
            </a:r>
          </a:p>
          <a:p>
            <a:r>
              <a:rPr lang="en-US">
                <a:latin typeface="Franklin Gothic Medium" charset="0"/>
              </a:rPr>
              <a:t>Berkeley Crossroads Baptist Church</a:t>
            </a:r>
          </a:p>
        </p:txBody>
      </p:sp>
      <p:pic>
        <p:nvPicPr>
          <p:cNvPr id="5124" name="Picture 4" descr="Hearts"/>
          <p:cNvPicPr>
            <a:picLocks noChangeAspect="1" noChangeArrowheads="1"/>
          </p:cNvPicPr>
          <p:nvPr/>
        </p:nvPicPr>
        <p:blipFill>
          <a:blip r:embed="rId2" r:link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905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Hearts"/>
          <p:cNvPicPr>
            <a:picLocks noChangeAspect="1" noChangeArrowheads="1"/>
          </p:cNvPicPr>
          <p:nvPr/>
        </p:nvPicPr>
        <p:blipFill>
          <a:blip r:embed="rId2" r:link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167064"/>
            <a:ext cx="1905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567048"/>
      </p:ext>
    </p:extLst>
  </p:cSld>
  <p:clrMapOvr>
    <a:masterClrMapping/>
  </p:clrMapOvr>
  <p:transition>
    <p:pull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</a:rPr>
              <a:t>The Bible Is a Book About Grief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7772400" cy="3429000"/>
          </a:xfrm>
        </p:spPr>
        <p:txBody>
          <a:bodyPr/>
          <a:lstStyle/>
          <a:p>
            <a:r>
              <a:rPr lang="en-US" sz="4400">
                <a:solidFill>
                  <a:srgbClr val="EEF826"/>
                </a:solidFill>
                <a:latin typeface="Franklin Gothic Medium" charset="0"/>
              </a:rPr>
              <a:t>Grief of ________________</a:t>
            </a:r>
            <a:r>
              <a:rPr lang="en-US" sz="4400">
                <a:latin typeface="Franklin Gothic Medium" charset="0"/>
              </a:rPr>
              <a:t> </a:t>
            </a:r>
          </a:p>
          <a:p>
            <a:r>
              <a:rPr lang="en-US" sz="4400">
                <a:latin typeface="Franklin Gothic Medium" charset="0"/>
              </a:rPr>
              <a:t>For Himself, </a:t>
            </a:r>
            <a:r>
              <a:rPr lang="en-US" sz="4400" i="1">
                <a:latin typeface="Franklin Gothic Medium" charset="0"/>
              </a:rPr>
              <a:t>“During the days of Jesus’ life on earth, he offered up prayers…with loud</a:t>
            </a:r>
            <a:r>
              <a:rPr lang="en-US" sz="4400">
                <a:latin typeface="Franklin Gothic Medium" charset="0"/>
              </a:rPr>
              <a:t> </a:t>
            </a:r>
            <a:r>
              <a:rPr lang="en-US" sz="4400" i="1">
                <a:latin typeface="Franklin Gothic Medium" charset="0"/>
              </a:rPr>
              <a:t>cries and tears…”</a:t>
            </a:r>
            <a:r>
              <a:rPr lang="en-US" sz="4400">
                <a:latin typeface="Franklin Gothic Medium" charset="0"/>
              </a:rPr>
              <a:t>--Hebrews 5:7</a:t>
            </a:r>
          </a:p>
        </p:txBody>
      </p:sp>
      <p:sp>
        <p:nvSpPr>
          <p:cNvPr id="316420" name="WordArt 4"/>
          <p:cNvSpPr>
            <a:spLocks noChangeArrowheads="1" noChangeShapeType="1" noTextEdit="1"/>
          </p:cNvSpPr>
          <p:nvPr/>
        </p:nvSpPr>
        <p:spPr bwMode="auto">
          <a:xfrm>
            <a:off x="4953001" y="152400"/>
            <a:ext cx="2797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Jesus</a:t>
            </a:r>
          </a:p>
        </p:txBody>
      </p:sp>
      <p:pic>
        <p:nvPicPr>
          <p:cNvPr id="14341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3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</a:rPr>
              <a:t>The Different Kinds of Grief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b="1" i="1">
                <a:solidFill>
                  <a:srgbClr val="EEF826"/>
                </a:solidFill>
                <a:latin typeface="Times New Roman" charset="0"/>
              </a:rPr>
              <a:t>Grief</a:t>
            </a:r>
            <a:r>
              <a:rPr lang="en-US" sz="6000" b="1">
                <a:solidFill>
                  <a:srgbClr val="EEF826"/>
                </a:solidFill>
                <a:latin typeface="Times New Roman" charset="0"/>
              </a:rPr>
              <a:t> </a:t>
            </a:r>
            <a:r>
              <a:rPr lang="en-US" sz="4400">
                <a:latin typeface="Franklin Gothic Medium" charset="0"/>
              </a:rPr>
              <a:t>is an emotional suffering caused by any kind of loss, but especially death.</a:t>
            </a:r>
          </a:p>
        </p:txBody>
      </p:sp>
      <p:pic>
        <p:nvPicPr>
          <p:cNvPr id="15364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326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876800"/>
            <a:ext cx="7772400" cy="1143000"/>
          </a:xfrm>
          <a:effectLst>
            <a:outerShdw dist="35921" dir="2700000" algn="ctr" rotWithShape="0">
              <a:srgbClr val="0000FF"/>
            </a:outerShdw>
          </a:effectLst>
        </p:spPr>
        <p:txBody>
          <a:bodyPr/>
          <a:lstStyle/>
          <a:p>
            <a:r>
              <a:rPr lang="en-US" b="1">
                <a:solidFill>
                  <a:srgbClr val="EEF826"/>
                </a:solidFill>
                <a:latin typeface="Times New Roman" charset="0"/>
              </a:rPr>
              <a:t>The Different Kinds of Grief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0"/>
            <a:ext cx="8382000" cy="4648200"/>
          </a:xfrm>
        </p:spPr>
        <p:txBody>
          <a:bodyPr/>
          <a:lstStyle/>
          <a:p>
            <a:r>
              <a:rPr lang="en-US" sz="4400">
                <a:latin typeface="Franklin Gothic Medium" charset="0"/>
              </a:rPr>
              <a:t>Loss of sentimental ____________ </a:t>
            </a:r>
          </a:p>
          <a:p>
            <a:endParaRPr lang="en-US" sz="800">
              <a:latin typeface="Franklin Gothic Medium" charset="0"/>
            </a:endParaRPr>
          </a:p>
          <a:p>
            <a:r>
              <a:rPr lang="en-US" sz="4400">
                <a:latin typeface="Franklin Gothic Medium" charset="0"/>
              </a:rPr>
              <a:t>Loss of physical or _____________ ability </a:t>
            </a:r>
          </a:p>
          <a:p>
            <a:r>
              <a:rPr lang="en-US" sz="4400">
                <a:latin typeface="Franklin Gothic Medium" charset="0"/>
              </a:rPr>
              <a:t>Loss of ________________ </a:t>
            </a:r>
          </a:p>
          <a:p>
            <a:r>
              <a:rPr lang="en-US" sz="4400">
                <a:latin typeface="Franklin Gothic Medium" charset="0"/>
              </a:rPr>
              <a:t>Loss of companion ____________</a:t>
            </a:r>
            <a:endParaRPr lang="en-US" sz="4400" b="1">
              <a:latin typeface="Franklin Gothic Medium" charset="0"/>
            </a:endParaRPr>
          </a:p>
          <a:p>
            <a:r>
              <a:rPr lang="en-US" sz="4400">
                <a:latin typeface="Franklin Gothic Medium" charset="0"/>
              </a:rPr>
              <a:t>Loss of family and friends through ________________ </a:t>
            </a:r>
          </a:p>
        </p:txBody>
      </p:sp>
      <p:sp>
        <p:nvSpPr>
          <p:cNvPr id="319492" name="WordArt 4"/>
          <p:cNvSpPr>
            <a:spLocks noChangeArrowheads="1" noChangeShapeType="1" noTextEdit="1"/>
          </p:cNvSpPr>
          <p:nvPr/>
        </p:nvSpPr>
        <p:spPr bwMode="auto">
          <a:xfrm>
            <a:off x="6858000" y="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"/>
                <a:ea typeface="Arial"/>
                <a:cs typeface="Arial"/>
              </a:rPr>
              <a:t>possessions</a:t>
            </a:r>
          </a:p>
        </p:txBody>
      </p:sp>
      <p:sp>
        <p:nvSpPr>
          <p:cNvPr id="319493" name="WordArt 5"/>
          <p:cNvSpPr>
            <a:spLocks noChangeArrowheads="1" noChangeShapeType="1" noTextEdit="1"/>
          </p:cNvSpPr>
          <p:nvPr/>
        </p:nvSpPr>
        <p:spPr bwMode="auto">
          <a:xfrm>
            <a:off x="6781800" y="685800"/>
            <a:ext cx="2209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"/>
                <a:ea typeface="Arial"/>
                <a:cs typeface="Arial"/>
              </a:rPr>
              <a:t>mental</a:t>
            </a:r>
          </a:p>
        </p:txBody>
      </p:sp>
      <p:sp>
        <p:nvSpPr>
          <p:cNvPr id="319494" name="WordArt 6"/>
          <p:cNvSpPr>
            <a:spLocks noChangeArrowheads="1" noChangeShapeType="1" noTextEdit="1"/>
          </p:cNvSpPr>
          <p:nvPr/>
        </p:nvSpPr>
        <p:spPr bwMode="auto">
          <a:xfrm>
            <a:off x="4114800" y="1828800"/>
            <a:ext cx="3200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"/>
                <a:ea typeface="Arial"/>
                <a:cs typeface="Arial"/>
              </a:rPr>
              <a:t>friendship</a:t>
            </a:r>
          </a:p>
        </p:txBody>
      </p:sp>
      <p:sp>
        <p:nvSpPr>
          <p:cNvPr id="319495" name="WordArt 7"/>
          <p:cNvSpPr>
            <a:spLocks noChangeArrowheads="1" noChangeShapeType="1" noTextEdit="1"/>
          </p:cNvSpPr>
          <p:nvPr/>
        </p:nvSpPr>
        <p:spPr bwMode="auto">
          <a:xfrm>
            <a:off x="6705600" y="2362200"/>
            <a:ext cx="2590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"/>
                <a:ea typeface="Arial"/>
                <a:cs typeface="Arial"/>
              </a:rPr>
              <a:t>animals</a:t>
            </a:r>
          </a:p>
        </p:txBody>
      </p:sp>
      <p:sp>
        <p:nvSpPr>
          <p:cNvPr id="319496" name="WordArt 8"/>
          <p:cNvSpPr>
            <a:spLocks noChangeArrowheads="1" noChangeShapeType="1" noTextEdit="1"/>
          </p:cNvSpPr>
          <p:nvPr/>
        </p:nvSpPr>
        <p:spPr bwMode="auto">
          <a:xfrm>
            <a:off x="3200400" y="3581400"/>
            <a:ext cx="198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"/>
                <a:ea typeface="Arial"/>
                <a:cs typeface="Arial"/>
              </a:rPr>
              <a:t>death</a:t>
            </a:r>
          </a:p>
        </p:txBody>
      </p:sp>
      <p:pic>
        <p:nvPicPr>
          <p:cNvPr id="16393" name="Picture 9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9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 animBg="1"/>
      <p:bldP spid="319493" grpId="0" animBg="1"/>
      <p:bldP spid="319494" grpId="0" animBg="1"/>
      <p:bldP spid="319495" grpId="0" animBg="1"/>
      <p:bldP spid="3194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5200"/>
            <a:ext cx="84582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</a:rPr>
              <a:t>Ministering to Those Who Are Dying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EEF826"/>
                </a:solidFill>
                <a:latin typeface="Franklin Gothic Medium" charset="0"/>
              </a:rPr>
              <a:t>Be Pro-Active</a:t>
            </a:r>
            <a:r>
              <a:rPr lang="en-US">
                <a:latin typeface="Franklin Gothic Medium" charset="0"/>
              </a:rPr>
              <a:t> (</a:t>
            </a:r>
            <a:r>
              <a:rPr lang="en-US" i="1">
                <a:latin typeface="Franklin Gothic Medium" charset="0"/>
              </a:rPr>
              <a:t>Preparing for Heaven</a:t>
            </a:r>
            <a:r>
              <a:rPr lang="en-US">
                <a:latin typeface="Franklin Gothic Medium" charset="0"/>
              </a:rPr>
              <a:t> by Grace Community Church)</a:t>
            </a:r>
          </a:p>
        </p:txBody>
      </p:sp>
      <p:pic>
        <p:nvPicPr>
          <p:cNvPr id="17412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88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________________ </a:t>
            </a:r>
            <a:r>
              <a:rPr lang="en-US" b="1">
                <a:latin typeface="Times New Roman" charset="0"/>
              </a:rPr>
              <a:t>Preparation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7772400" cy="3124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Salvation issue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Comforting Scripture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Clear Conscience</a:t>
            </a:r>
          </a:p>
        </p:txBody>
      </p:sp>
      <p:sp>
        <p:nvSpPr>
          <p:cNvPr id="324612" name="WordArt 4"/>
          <p:cNvSpPr>
            <a:spLocks noChangeArrowheads="1" noChangeShapeType="1" noTextEdit="1"/>
          </p:cNvSpPr>
          <p:nvPr/>
        </p:nvSpPr>
        <p:spPr bwMode="auto">
          <a:xfrm>
            <a:off x="2895600" y="3619500"/>
            <a:ext cx="3505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Spiritual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81200" y="47244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i="1">
                <a:solidFill>
                  <a:srgbClr val="9999FF"/>
                </a:solidFill>
                <a:latin typeface="Times New Roman" charset="0"/>
                <a:ea typeface="ＭＳ Ｐゴシック" charset="0"/>
              </a:rPr>
              <a:t>Ministering to Those Who Are Dying</a:t>
            </a:r>
          </a:p>
        </p:txBody>
      </p:sp>
      <p:pic>
        <p:nvPicPr>
          <p:cNvPr id="18438" name="Picture 6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57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7772400" cy="3276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Wishes regarding the prolonging of life 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Organ donation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Location of important documents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________________ </a:t>
            </a:r>
            <a:r>
              <a:rPr lang="en-US" b="1">
                <a:latin typeface="Times New Roman" charset="0"/>
              </a:rPr>
              <a:t>Preparation</a:t>
            </a:r>
          </a:p>
        </p:txBody>
      </p:sp>
      <p:sp>
        <p:nvSpPr>
          <p:cNvPr id="325638" name="WordArt 6"/>
          <p:cNvSpPr>
            <a:spLocks noChangeArrowheads="1" noChangeShapeType="1" noTextEdit="1"/>
          </p:cNvSpPr>
          <p:nvPr/>
        </p:nvSpPr>
        <p:spPr bwMode="auto">
          <a:xfrm>
            <a:off x="2895600" y="3581400"/>
            <a:ext cx="3505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Practical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981200" y="47244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i="1">
                <a:solidFill>
                  <a:srgbClr val="9999FF"/>
                </a:solidFill>
                <a:latin typeface="Times New Roman" charset="0"/>
                <a:ea typeface="ＭＳ Ｐゴシック" charset="0"/>
              </a:rPr>
              <a:t>Ministering to Those Who Are Dying</a:t>
            </a:r>
          </a:p>
        </p:txBody>
      </p:sp>
      <p:pic>
        <p:nvPicPr>
          <p:cNvPr id="19462" name="Picture 8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2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7772400" cy="31242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4400">
                <a:latin typeface="Franklin Gothic Medium" charset="0"/>
              </a:rPr>
              <a:t>Wishes regarding the disposition of remains</a:t>
            </a:r>
          </a:p>
          <a:p>
            <a:pPr>
              <a:buFontTx/>
              <a:buChar char="•"/>
            </a:pPr>
            <a:r>
              <a:rPr lang="en-US" sz="4400">
                <a:latin typeface="Franklin Gothic Medium" charset="0"/>
              </a:rPr>
              <a:t>Wishes regarding the estate</a:t>
            </a:r>
          </a:p>
          <a:p>
            <a:pPr>
              <a:buFontTx/>
              <a:buChar char="•"/>
            </a:pPr>
            <a:r>
              <a:rPr lang="en-US" sz="4400">
                <a:latin typeface="Franklin Gothic Medium" charset="0"/>
              </a:rPr>
              <a:t>Social security administration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________________ </a:t>
            </a:r>
            <a:r>
              <a:rPr lang="en-US" b="1">
                <a:latin typeface="Times New Roman" charset="0"/>
              </a:rPr>
              <a:t>Preparation</a:t>
            </a:r>
          </a:p>
        </p:txBody>
      </p:sp>
      <p:sp>
        <p:nvSpPr>
          <p:cNvPr id="20484" name="WordArt 6"/>
          <p:cNvSpPr>
            <a:spLocks noChangeArrowheads="1" noChangeShapeType="1" noTextEdit="1"/>
          </p:cNvSpPr>
          <p:nvPr/>
        </p:nvSpPr>
        <p:spPr bwMode="auto">
          <a:xfrm>
            <a:off x="2743200" y="3505200"/>
            <a:ext cx="3505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Practical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1981200" y="47244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i="1">
                <a:solidFill>
                  <a:srgbClr val="9999FF"/>
                </a:solidFill>
                <a:latin typeface="Times New Roman" charset="0"/>
                <a:ea typeface="ＭＳ Ｐゴシック" charset="0"/>
              </a:rPr>
              <a:t>Ministering to Those Who Are Dying</a:t>
            </a:r>
          </a:p>
        </p:txBody>
      </p:sp>
      <p:pic>
        <p:nvPicPr>
          <p:cNvPr id="20486" name="Picture 8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81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7772400" cy="304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Wishes regarding services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Funeral homes &amp; cemeteries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Hospice care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2743200" y="3505200"/>
            <a:ext cx="3505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Practical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________________ </a:t>
            </a:r>
            <a:r>
              <a:rPr lang="en-US" b="1">
                <a:latin typeface="Times New Roman" charset="0"/>
              </a:rPr>
              <a:t>Preparation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981200" y="47244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i="1">
                <a:solidFill>
                  <a:srgbClr val="9999FF"/>
                </a:solidFill>
                <a:latin typeface="Times New Roman" charset="0"/>
                <a:ea typeface="ＭＳ Ｐゴシック" charset="0"/>
              </a:rPr>
              <a:t>Ministering to Those Who Are Dying</a:t>
            </a:r>
          </a:p>
        </p:txBody>
      </p:sp>
      <p:pic>
        <p:nvPicPr>
          <p:cNvPr id="21510" name="Picture 8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54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</a:rPr>
              <a:t>Ministering If There Is a Death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000" b="1" i="1">
                <a:latin typeface="Times New Roman" charset="0"/>
              </a:rPr>
              <a:t>Things to </a:t>
            </a:r>
            <a:r>
              <a:rPr lang="en-US" sz="6000" b="1" i="1">
                <a:solidFill>
                  <a:srgbClr val="EEF826"/>
                </a:solidFill>
                <a:latin typeface="Times New Roman" charset="0"/>
              </a:rPr>
              <a:t>Do</a:t>
            </a:r>
            <a:r>
              <a:rPr lang="en-US" sz="6000" b="1" i="1">
                <a:latin typeface="Times New Roman" charset="0"/>
              </a:rPr>
              <a:t> and </a:t>
            </a:r>
            <a:r>
              <a:rPr lang="en-US" sz="6000" b="1" i="1">
                <a:solidFill>
                  <a:srgbClr val="EEF826"/>
                </a:solidFill>
                <a:latin typeface="Times New Roman" charset="0"/>
              </a:rPr>
              <a:t>Not Do</a:t>
            </a:r>
            <a:r>
              <a:rPr lang="en-US" sz="6000" b="1" i="1">
                <a:latin typeface="Times New Roman" charset="0"/>
              </a:rPr>
              <a:t> at a Funeral</a:t>
            </a:r>
          </a:p>
        </p:txBody>
      </p:sp>
      <p:pic>
        <p:nvPicPr>
          <p:cNvPr id="22532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6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876800"/>
            <a:ext cx="7772400" cy="1143000"/>
          </a:xfrm>
        </p:spPr>
        <p:txBody>
          <a:bodyPr/>
          <a:lstStyle/>
          <a:p>
            <a:r>
              <a:rPr lang="en-US" sz="6600" b="1">
                <a:solidFill>
                  <a:srgbClr val="EEF826"/>
                </a:solidFill>
                <a:latin typeface="Times New Roman" charset="0"/>
              </a:rPr>
              <a:t>Do</a:t>
            </a:r>
            <a:r>
              <a:rPr lang="en-US" b="1">
                <a:solidFill>
                  <a:srgbClr val="EEF826"/>
                </a:solidFill>
                <a:latin typeface="Times New Roman" charset="0"/>
              </a:rPr>
              <a:t> (At a Funeral)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04800"/>
            <a:ext cx="8534400" cy="4343400"/>
          </a:xfrm>
        </p:spPr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1) Be present </a:t>
            </a:r>
          </a:p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2) Let them know you are praying </a:t>
            </a:r>
          </a:p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3) Give them a card </a:t>
            </a:r>
          </a:p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4) Give a hug if it is natural for you</a:t>
            </a:r>
          </a:p>
        </p:txBody>
      </p:sp>
      <p:pic>
        <p:nvPicPr>
          <p:cNvPr id="23556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244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52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7772400" cy="2743200"/>
          </a:xfrm>
        </p:spPr>
        <p:txBody>
          <a:bodyPr/>
          <a:lstStyle/>
          <a:p>
            <a:pPr algn="ctr">
              <a:defRPr/>
            </a:pPr>
            <a:r>
              <a:rPr lang="en-US" altLang="en-US" sz="5400" b="1">
                <a:solidFill>
                  <a:srgbClr val="EEF8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Grief</a:t>
            </a:r>
            <a:r>
              <a:rPr lang="en-US" altLang="en-US" b="1">
                <a:ea typeface="+mj-ea"/>
              </a:rPr>
              <a:t> is a normal experience for all Christians! </a:t>
            </a:r>
          </a:p>
        </p:txBody>
      </p:sp>
      <p:pic>
        <p:nvPicPr>
          <p:cNvPr id="6147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21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953000"/>
            <a:ext cx="7772400" cy="1143000"/>
          </a:xfrm>
        </p:spPr>
        <p:txBody>
          <a:bodyPr/>
          <a:lstStyle/>
          <a:p>
            <a:r>
              <a:rPr lang="en-US" sz="6600" b="1">
                <a:solidFill>
                  <a:srgbClr val="EEF826"/>
                </a:solidFill>
                <a:latin typeface="Times New Roman" charset="0"/>
              </a:rPr>
              <a:t>Do</a:t>
            </a:r>
            <a:r>
              <a:rPr lang="en-US" b="1">
                <a:solidFill>
                  <a:srgbClr val="EEF826"/>
                </a:solidFill>
                <a:latin typeface="Times New Roman" charset="0"/>
              </a:rPr>
              <a:t> (At a Funeral)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"/>
            <a:ext cx="8305800" cy="4267200"/>
          </a:xfrm>
        </p:spPr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5) Be patient </a:t>
            </a:r>
          </a:p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6) Follow up </a:t>
            </a:r>
          </a:p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7) If not saved, share the gospel</a:t>
            </a:r>
          </a:p>
        </p:txBody>
      </p:sp>
      <p:pic>
        <p:nvPicPr>
          <p:cNvPr id="24580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42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876800"/>
            <a:ext cx="8915400" cy="1143000"/>
          </a:xfrm>
        </p:spPr>
        <p:txBody>
          <a:bodyPr/>
          <a:lstStyle/>
          <a:p>
            <a:r>
              <a:rPr lang="en-US" sz="5400" b="1">
                <a:solidFill>
                  <a:srgbClr val="EEF826"/>
                </a:solidFill>
                <a:latin typeface="Times New Roman" charset="0"/>
              </a:rPr>
              <a:t>Don’t Do</a:t>
            </a:r>
            <a:r>
              <a:rPr lang="en-US" b="1">
                <a:solidFill>
                  <a:srgbClr val="EEF826"/>
                </a:solidFill>
                <a:latin typeface="Times New Roman" charset="0"/>
              </a:rPr>
              <a:t> </a:t>
            </a:r>
            <a:r>
              <a:rPr lang="en-US" sz="4000" b="1">
                <a:solidFill>
                  <a:srgbClr val="EEF826"/>
                </a:solidFill>
                <a:latin typeface="Times New Roman" charset="0"/>
              </a:rPr>
              <a:t>(when someone is grieving)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200"/>
            <a:ext cx="8458200" cy="6781800"/>
          </a:xfrm>
        </p:spPr>
        <p:txBody>
          <a:bodyPr/>
          <a:lstStyle/>
          <a:p>
            <a:pPr marL="684213" indent="-684213">
              <a:tabLst>
                <a:tab pos="681038" algn="l"/>
              </a:tabLst>
            </a:pPr>
            <a:r>
              <a:rPr lang="en-US" sz="4000">
                <a:latin typeface="Franklin Gothic Medium" charset="0"/>
              </a:rPr>
              <a:t>1) Don’t say, “I know how you feel.”  </a:t>
            </a:r>
          </a:p>
          <a:p>
            <a:pPr marL="684213" indent="-684213">
              <a:tabLst>
                <a:tab pos="681038" algn="l"/>
              </a:tabLst>
            </a:pPr>
            <a:r>
              <a:rPr lang="en-US" sz="4000">
                <a:latin typeface="Franklin Gothic Medium" charset="0"/>
              </a:rPr>
              <a:t>2) Don’t say, “You’ll feel better in a few days.” </a:t>
            </a:r>
          </a:p>
          <a:p>
            <a:pPr marL="684213" indent="-684213">
              <a:tabLst>
                <a:tab pos="681038" algn="l"/>
              </a:tabLst>
            </a:pPr>
            <a:r>
              <a:rPr lang="en-US" sz="4000">
                <a:latin typeface="Franklin Gothic Medium" charset="0"/>
              </a:rPr>
              <a:t>3) Don’t be afraid to express your honest sympathies </a:t>
            </a:r>
          </a:p>
        </p:txBody>
      </p:sp>
      <p:pic>
        <p:nvPicPr>
          <p:cNvPr id="25604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649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"/>
            <a:ext cx="8686800" cy="6781800"/>
          </a:xfrm>
        </p:spPr>
        <p:txBody>
          <a:bodyPr/>
          <a:lstStyle/>
          <a:p>
            <a:pPr marL="684213" indent="-684213">
              <a:lnSpc>
                <a:spcPct val="80000"/>
              </a:lnSpc>
              <a:tabLst>
                <a:tab pos="681038" algn="l"/>
              </a:tabLst>
            </a:pPr>
            <a:r>
              <a:rPr lang="en-US" sz="4000">
                <a:latin typeface="Franklin Gothic Medium" charset="0"/>
              </a:rPr>
              <a:t>4) Don’t blather</a:t>
            </a:r>
          </a:p>
          <a:p>
            <a:pPr marL="684213" indent="-684213">
              <a:lnSpc>
                <a:spcPct val="80000"/>
              </a:lnSpc>
              <a:tabLst>
                <a:tab pos="681038" algn="l"/>
              </a:tabLst>
            </a:pPr>
            <a:r>
              <a:rPr lang="en-US" sz="4000">
                <a:latin typeface="Franklin Gothic Medium" charset="0"/>
              </a:rPr>
              <a:t>5) Don’t feel you have to say anything</a:t>
            </a:r>
          </a:p>
          <a:p>
            <a:pPr marL="684213" indent="-684213">
              <a:lnSpc>
                <a:spcPct val="80000"/>
              </a:lnSpc>
              <a:tabLst>
                <a:tab pos="681038" algn="l"/>
              </a:tabLst>
            </a:pPr>
            <a:r>
              <a:rPr lang="en-US" sz="4000">
                <a:latin typeface="Franklin Gothic Medium" charset="0"/>
              </a:rPr>
              <a:t>6) Don’t hesitate—if close—offer to cook food, care for children, watch house, etc.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4876800"/>
            <a:ext cx="8915400" cy="1143000"/>
          </a:xfrm>
          <a:noFill/>
        </p:spPr>
        <p:txBody>
          <a:bodyPr/>
          <a:lstStyle/>
          <a:p>
            <a:r>
              <a:rPr lang="en-US" sz="5400" b="1">
                <a:solidFill>
                  <a:srgbClr val="EEF826"/>
                </a:solidFill>
                <a:latin typeface="Times New Roman" charset="0"/>
              </a:rPr>
              <a:t>Don’t Do</a:t>
            </a:r>
            <a:r>
              <a:rPr lang="en-US" b="1">
                <a:solidFill>
                  <a:srgbClr val="EEF826"/>
                </a:solidFill>
                <a:latin typeface="Times New Roman" charset="0"/>
              </a:rPr>
              <a:t> </a:t>
            </a:r>
            <a:r>
              <a:rPr lang="en-US" sz="4000" b="1">
                <a:solidFill>
                  <a:srgbClr val="EEF826"/>
                </a:solidFill>
                <a:latin typeface="Times New Roman" charset="0"/>
              </a:rPr>
              <a:t>(when someone is grieving)</a:t>
            </a:r>
          </a:p>
        </p:txBody>
      </p:sp>
      <p:pic>
        <p:nvPicPr>
          <p:cNvPr id="26628" name="Picture 6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617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8458200" cy="2971800"/>
          </a:xfrm>
        </p:spPr>
        <p:txBody>
          <a:bodyPr/>
          <a:lstStyle/>
          <a:p>
            <a:pPr algn="ctr"/>
            <a:r>
              <a:rPr lang="en-US" b="1">
                <a:latin typeface="Times New Roman" charset="0"/>
              </a:rPr>
              <a:t>The Apostle Paul had the right take on grief, suffering, and loss:</a:t>
            </a:r>
          </a:p>
        </p:txBody>
      </p:sp>
      <p:pic>
        <p:nvPicPr>
          <p:cNvPr id="27651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161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953000"/>
            <a:ext cx="8382000" cy="1143000"/>
          </a:xfrm>
        </p:spPr>
        <p:txBody>
          <a:bodyPr/>
          <a:lstStyle/>
          <a:p>
            <a:r>
              <a:rPr lang="en-US">
                <a:solidFill>
                  <a:srgbClr val="EEF826"/>
                </a:solidFill>
                <a:latin typeface="Times New Roman" charset="0"/>
              </a:rPr>
              <a:t>The Apostle Paul on grief, suffering, and loss: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8305800" cy="43434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Tx/>
              <a:buChar char="•"/>
            </a:pPr>
            <a:r>
              <a:rPr lang="en-US" sz="4400">
                <a:latin typeface="Franklin Gothic Medium" charset="0"/>
              </a:rPr>
              <a:t> Grief experiences are sacred!</a:t>
            </a:r>
          </a:p>
          <a:p>
            <a:pPr marL="571500" indent="-571500">
              <a:lnSpc>
                <a:spcPct val="80000"/>
              </a:lnSpc>
            </a:pPr>
            <a:endParaRPr lang="en-US" sz="4400">
              <a:latin typeface="Franklin Gothic Medium" charset="0"/>
            </a:endParaRPr>
          </a:p>
          <a:p>
            <a:pPr marL="571500" indent="-57150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“…whatever were gains to me I now consider loss for the sake of Christ. ”--Philippians 3:7-8 </a:t>
            </a:r>
            <a:r>
              <a:rPr lang="en-US" sz="3200">
                <a:latin typeface="Franklin Gothic Medium" charset="0"/>
              </a:rPr>
              <a:t>[TNIV]</a:t>
            </a:r>
          </a:p>
        </p:txBody>
      </p:sp>
      <p:pic>
        <p:nvPicPr>
          <p:cNvPr id="28676" name="Picture 4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929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04800"/>
            <a:ext cx="8534400" cy="2362200"/>
          </a:xfrm>
        </p:spPr>
        <p:txBody>
          <a:bodyPr/>
          <a:lstStyle/>
          <a:p>
            <a:r>
              <a:rPr lang="en-US" u="sng">
                <a:latin typeface="Franklin Gothic Medium" charset="0"/>
              </a:rPr>
              <a:t>Final Thoughts</a:t>
            </a:r>
            <a:r>
              <a:rPr lang="en-US">
                <a:latin typeface="Franklin Gothic Medium" charset="0"/>
              </a:rPr>
              <a:t>:</a:t>
            </a:r>
          </a:p>
          <a:p>
            <a:pPr>
              <a:buFontTx/>
              <a:buChar char="•"/>
            </a:pPr>
            <a:r>
              <a:rPr lang="en-US">
                <a:latin typeface="Franklin Gothic Medium" charset="0"/>
              </a:rPr>
              <a:t>And God understands and comforts us in our grief!  </a:t>
            </a:r>
          </a:p>
          <a:p>
            <a:r>
              <a:rPr lang="en-US">
                <a:latin typeface="Franklin Gothic Medium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975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5200"/>
            <a:ext cx="8305800" cy="1143000"/>
          </a:xfrm>
        </p:spPr>
        <p:txBody>
          <a:bodyPr/>
          <a:lstStyle/>
          <a:p>
            <a:r>
              <a:rPr lang="en-US" b="1">
                <a:latin typeface="Times New Roman" charset="0"/>
              </a:rPr>
              <a:t>The Purpose of Grief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8305800" cy="3352800"/>
          </a:xfrm>
        </p:spPr>
        <p:txBody>
          <a:bodyPr/>
          <a:lstStyle/>
          <a:p>
            <a:r>
              <a:rPr lang="en-US" sz="4400">
                <a:solidFill>
                  <a:srgbClr val="EEF826"/>
                </a:solidFill>
                <a:latin typeface="Tahoma" charset="0"/>
              </a:rPr>
              <a:t>Looking to the</a:t>
            </a:r>
            <a:r>
              <a:rPr lang="en-US" sz="4400">
                <a:solidFill>
                  <a:srgbClr val="EEF826"/>
                </a:solidFill>
                <a:latin typeface="Franklin Gothic Medium" charset="0"/>
              </a:rPr>
              <a:t>________________</a:t>
            </a:r>
            <a:r>
              <a:rPr lang="en-US" sz="4400">
                <a:latin typeface="Franklin Gothic Medium" charset="0"/>
              </a:rPr>
              <a:t> </a:t>
            </a:r>
          </a:p>
          <a:p>
            <a:r>
              <a:rPr lang="en-US" sz="4400" i="1">
                <a:latin typeface="Franklin Gothic Medium" charset="0"/>
              </a:rPr>
              <a:t>“As one man sin entered into the world, so death passed upon all</a:t>
            </a:r>
            <a:r>
              <a:rPr lang="en-US" sz="4400">
                <a:latin typeface="Franklin Gothic Medium" charset="0"/>
              </a:rPr>
              <a:t> </a:t>
            </a:r>
            <a:r>
              <a:rPr lang="en-US" sz="4400" i="1">
                <a:latin typeface="Franklin Gothic Medium" charset="0"/>
              </a:rPr>
              <a:t>men…”	--Romans 5:12</a:t>
            </a:r>
          </a:p>
        </p:txBody>
      </p:sp>
      <p:sp>
        <p:nvSpPr>
          <p:cNvPr id="309252" name="WordArt 4"/>
          <p:cNvSpPr>
            <a:spLocks noChangeArrowheads="1" noChangeShapeType="1" noTextEdit="1"/>
          </p:cNvSpPr>
          <p:nvPr/>
        </p:nvSpPr>
        <p:spPr bwMode="auto">
          <a:xfrm>
            <a:off x="6629401" y="152400"/>
            <a:ext cx="1120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Past</a:t>
            </a:r>
          </a:p>
        </p:txBody>
      </p:sp>
      <p:pic>
        <p:nvPicPr>
          <p:cNvPr id="7173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4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</a:rPr>
              <a:t>The Purpose of Grief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8305800" cy="2362200"/>
          </a:xfrm>
        </p:spPr>
        <p:txBody>
          <a:bodyPr/>
          <a:lstStyle/>
          <a:p>
            <a:pPr marL="109538" indent="-109538">
              <a:lnSpc>
                <a:spcPct val="80000"/>
              </a:lnSpc>
            </a:pPr>
            <a:r>
              <a:rPr lang="en-US" sz="4400" b="1">
                <a:solidFill>
                  <a:srgbClr val="EEF826"/>
                </a:solidFill>
                <a:latin typeface="Tahoma" charset="0"/>
              </a:rPr>
              <a:t>Looking to the ___________</a:t>
            </a:r>
          </a:p>
          <a:p>
            <a:pPr marL="109538" indent="-109538">
              <a:lnSpc>
                <a:spcPct val="80000"/>
              </a:lnSpc>
            </a:pPr>
            <a:r>
              <a:rPr lang="en-US" sz="4400" b="1">
                <a:latin typeface="Franklin Gothic Medium" charset="0"/>
              </a:rPr>
              <a:t>“Beloved, I urge you as aliens and strangers to abstain from freshly lust…”  			--I Peter 2:11</a:t>
            </a:r>
          </a:p>
        </p:txBody>
      </p:sp>
      <p:sp>
        <p:nvSpPr>
          <p:cNvPr id="310276" name="WordArt 4"/>
          <p:cNvSpPr>
            <a:spLocks noChangeArrowheads="1" noChangeShapeType="1" noTextEdit="1"/>
          </p:cNvSpPr>
          <p:nvPr/>
        </p:nvSpPr>
        <p:spPr bwMode="auto">
          <a:xfrm>
            <a:off x="6629400" y="152400"/>
            <a:ext cx="2362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Present</a:t>
            </a:r>
          </a:p>
        </p:txBody>
      </p:sp>
      <p:pic>
        <p:nvPicPr>
          <p:cNvPr id="8197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4724400"/>
            <a:ext cx="7772400" cy="1143000"/>
          </a:xfrm>
          <a:effectLst>
            <a:outerShdw dist="35921" dir="2700000" algn="ctr" rotWithShape="0">
              <a:srgbClr val="0000FF"/>
            </a:outerShdw>
          </a:effectLst>
        </p:spPr>
        <p:txBody>
          <a:bodyPr/>
          <a:lstStyle/>
          <a:p>
            <a:r>
              <a:rPr lang="en-US" b="1">
                <a:solidFill>
                  <a:srgbClr val="EEF826"/>
                </a:solidFill>
                <a:latin typeface="Times New Roman" charset="0"/>
              </a:rPr>
              <a:t>The Purpose of Grief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8382000" cy="4343400"/>
          </a:xfrm>
        </p:spPr>
        <p:txBody>
          <a:bodyPr/>
          <a:lstStyle/>
          <a:p>
            <a:pPr marL="0" indent="0"/>
            <a:r>
              <a:rPr lang="en-US" sz="4400" b="1">
                <a:solidFill>
                  <a:srgbClr val="EEF826"/>
                </a:solidFill>
                <a:latin typeface="Tahoma" charset="0"/>
              </a:rPr>
              <a:t>Looking to the ___________</a:t>
            </a:r>
            <a:endParaRPr lang="en-US" sz="4400" b="1" i="1">
              <a:solidFill>
                <a:srgbClr val="EEF826"/>
              </a:solidFill>
              <a:latin typeface="Tahoma" charset="0"/>
            </a:endParaRPr>
          </a:p>
          <a:p>
            <a:pPr marL="0" indent="0"/>
            <a:r>
              <a:rPr lang="en-US" sz="4400" i="1">
                <a:latin typeface="Franklin Gothic Medium" charset="0"/>
              </a:rPr>
              <a:t>“and He shall wipe away every tear from their eyes; and there shall no longer be any death; there shall no longer be any mourning, or crying, or pain…”</a:t>
            </a:r>
            <a:r>
              <a:rPr lang="en-US" sz="4400">
                <a:latin typeface="Franklin Gothic Medium" charset="0"/>
              </a:rPr>
              <a:t>	</a:t>
            </a:r>
            <a:r>
              <a:rPr lang="en-US" sz="4000">
                <a:latin typeface="Franklin Gothic Medium" charset="0"/>
              </a:rPr>
              <a:t>Revelations 21:4</a:t>
            </a:r>
          </a:p>
        </p:txBody>
      </p:sp>
      <p:sp>
        <p:nvSpPr>
          <p:cNvPr id="311300" name="WordArt 4"/>
          <p:cNvSpPr>
            <a:spLocks noChangeArrowheads="1" noChangeShapeType="1" noTextEdit="1"/>
          </p:cNvSpPr>
          <p:nvPr/>
        </p:nvSpPr>
        <p:spPr bwMode="auto">
          <a:xfrm>
            <a:off x="7010400" y="228600"/>
            <a:ext cx="3124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Future</a:t>
            </a:r>
          </a:p>
        </p:txBody>
      </p:sp>
      <p:pic>
        <p:nvPicPr>
          <p:cNvPr id="9221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37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charset="0"/>
              </a:rPr>
              <a:t>The Bible Is a Book About Grief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57200"/>
            <a:ext cx="7772400" cy="23622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4400">
                <a:solidFill>
                  <a:srgbClr val="EEF826"/>
                </a:solidFill>
                <a:latin typeface="Franklin Gothic Medium" charset="0"/>
              </a:rPr>
              <a:t>Grief in the ________________</a:t>
            </a:r>
            <a:r>
              <a:rPr lang="en-US" sz="4400">
                <a:latin typeface="Franklin Gothic Medium" charset="0"/>
              </a:rPr>
              <a:t> </a:t>
            </a:r>
          </a:p>
          <a:p>
            <a:pPr marL="0" indent="0">
              <a:lnSpc>
                <a:spcPct val="80000"/>
              </a:lnSpc>
            </a:pPr>
            <a:r>
              <a:rPr lang="en-US" sz="4400">
                <a:latin typeface="Franklin Gothic Medium" charset="0"/>
              </a:rPr>
              <a:t>Naomi grieved, </a:t>
            </a:r>
            <a:r>
              <a:rPr lang="en-US" sz="4400" i="1">
                <a:latin typeface="Franklin Gothic Medium" charset="0"/>
              </a:rPr>
              <a:t>“Then she kissed them and they wept aloud.”</a:t>
            </a:r>
            <a:r>
              <a:rPr lang="en-US" sz="4400">
                <a:latin typeface="Franklin Gothic Medium" charset="0"/>
              </a:rPr>
              <a:t>  	--Ruth1:10 </a:t>
            </a:r>
          </a:p>
        </p:txBody>
      </p:sp>
      <p:sp>
        <p:nvSpPr>
          <p:cNvPr id="312324" name="WordArt 4"/>
          <p:cNvSpPr>
            <a:spLocks noChangeArrowheads="1" noChangeShapeType="1" noTextEdit="1"/>
          </p:cNvSpPr>
          <p:nvPr/>
        </p:nvSpPr>
        <p:spPr bwMode="auto">
          <a:xfrm>
            <a:off x="5105400" y="304800"/>
            <a:ext cx="4572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Old Testament\</a:t>
            </a:r>
          </a:p>
        </p:txBody>
      </p:sp>
      <p:pic>
        <p:nvPicPr>
          <p:cNvPr id="10245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7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800600"/>
            <a:ext cx="7772400" cy="1143000"/>
          </a:xfrm>
          <a:effectLst>
            <a:outerShdw dist="35921" dir="2700000" algn="ctr" rotWithShape="0">
              <a:srgbClr val="0000FF"/>
            </a:outerShdw>
          </a:effectLst>
        </p:spPr>
        <p:txBody>
          <a:bodyPr/>
          <a:lstStyle/>
          <a:p>
            <a:r>
              <a:rPr lang="en-US" b="1">
                <a:solidFill>
                  <a:srgbClr val="EEF826"/>
                </a:solidFill>
                <a:latin typeface="Times New Roman" charset="0"/>
              </a:rPr>
              <a:t>The Bible Is a Book About Grief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304800"/>
            <a:ext cx="8458200" cy="4343400"/>
          </a:xfrm>
        </p:spPr>
        <p:txBody>
          <a:bodyPr/>
          <a:lstStyle/>
          <a:p>
            <a:pPr marL="53975" indent="-53975">
              <a:tabLst>
                <a:tab pos="53975" algn="l"/>
              </a:tabLst>
            </a:pPr>
            <a:r>
              <a:rPr lang="en-US" sz="4400">
                <a:solidFill>
                  <a:srgbClr val="EEF826"/>
                </a:solidFill>
                <a:latin typeface="Tahoma" charset="0"/>
              </a:rPr>
              <a:t>Grief in the ________________</a:t>
            </a:r>
            <a:r>
              <a:rPr lang="en-US" sz="4400">
                <a:latin typeface="Franklin Gothic Medium" charset="0"/>
              </a:rPr>
              <a:t> </a:t>
            </a:r>
            <a:endParaRPr lang="en-US" sz="4400" b="1">
              <a:latin typeface="Franklin Gothic Medium" charset="0"/>
            </a:endParaRPr>
          </a:p>
          <a:p>
            <a:pPr marL="53975" indent="-53975">
              <a:tabLst>
                <a:tab pos="53975" algn="l"/>
              </a:tabLst>
            </a:pPr>
            <a:r>
              <a:rPr lang="en-US" sz="4400">
                <a:latin typeface="Franklin Gothic Medium" charset="0"/>
              </a:rPr>
              <a:t>“</a:t>
            </a:r>
            <a:r>
              <a:rPr lang="en-US" sz="4400" i="1">
                <a:latin typeface="Franklin Gothic Medium" charset="0"/>
              </a:rPr>
              <a:t>you do not grieve like the rest, who have no hope.”  </a:t>
            </a:r>
          </a:p>
          <a:p>
            <a:pPr marL="53975" indent="-53975">
              <a:tabLst>
                <a:tab pos="53975" algn="l"/>
              </a:tabLst>
            </a:pPr>
            <a:r>
              <a:rPr lang="en-US" sz="4400" i="1">
                <a:latin typeface="Franklin Gothic Medium" charset="0"/>
              </a:rPr>
              <a:t>		-- </a:t>
            </a:r>
            <a:r>
              <a:rPr lang="en-US" sz="4400">
                <a:latin typeface="Franklin Gothic Medium" charset="0"/>
              </a:rPr>
              <a:t>I Thessalonians 4:13 </a:t>
            </a:r>
            <a:r>
              <a:rPr lang="en-US" sz="2800">
                <a:latin typeface="Franklin Gothic Medium" charset="0"/>
              </a:rPr>
              <a:t>[TNIV]</a:t>
            </a:r>
            <a:r>
              <a:rPr lang="en-US" sz="4400">
                <a:latin typeface="Franklin Gothic Medium" charset="0"/>
              </a:rPr>
              <a:t>   </a:t>
            </a:r>
            <a:endParaRPr lang="en-US" sz="4400" i="1">
              <a:latin typeface="Franklin Gothic Medium" charset="0"/>
            </a:endParaRPr>
          </a:p>
        </p:txBody>
      </p:sp>
      <p:sp>
        <p:nvSpPr>
          <p:cNvPr id="313348" name="WordArt 4"/>
          <p:cNvSpPr>
            <a:spLocks noChangeArrowheads="1" noChangeShapeType="1" noTextEdit="1"/>
          </p:cNvSpPr>
          <p:nvPr/>
        </p:nvSpPr>
        <p:spPr bwMode="auto">
          <a:xfrm>
            <a:off x="5181600" y="304800"/>
            <a:ext cx="4648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New Testament</a:t>
            </a:r>
          </a:p>
        </p:txBody>
      </p:sp>
      <p:pic>
        <p:nvPicPr>
          <p:cNvPr id="11269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91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The Bible Is a Book About Grief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304800"/>
            <a:ext cx="7772400" cy="3276600"/>
          </a:xfrm>
        </p:spPr>
        <p:txBody>
          <a:bodyPr/>
          <a:lstStyle/>
          <a:p>
            <a:r>
              <a:rPr lang="en-US">
                <a:solidFill>
                  <a:srgbClr val="EEF826"/>
                </a:solidFill>
                <a:latin typeface="Tahoma" charset="0"/>
              </a:rPr>
              <a:t>Grief of ________________</a:t>
            </a:r>
            <a:r>
              <a:rPr lang="en-US">
                <a:latin typeface="Franklin Gothic Medium" charset="0"/>
              </a:rPr>
              <a:t> </a:t>
            </a:r>
          </a:p>
          <a:p>
            <a:r>
              <a:rPr lang="en-US">
                <a:latin typeface="Franklin Gothic Medium" charset="0"/>
              </a:rPr>
              <a:t>His name, </a:t>
            </a:r>
            <a:r>
              <a:rPr lang="en-US" i="1">
                <a:latin typeface="Franklin Gothic Medium" charset="0"/>
              </a:rPr>
              <a:t>“a man of sorrows, and familiar with suffering…”</a:t>
            </a:r>
            <a:r>
              <a:rPr lang="en-US">
                <a:latin typeface="Franklin Gothic Medium" charset="0"/>
              </a:rPr>
              <a:t>  	--Isaiah 53: 3</a:t>
            </a:r>
          </a:p>
        </p:txBody>
      </p:sp>
      <p:sp>
        <p:nvSpPr>
          <p:cNvPr id="314372" name="WordArt 4"/>
          <p:cNvSpPr>
            <a:spLocks noChangeArrowheads="1" noChangeShapeType="1" noTextEdit="1"/>
          </p:cNvSpPr>
          <p:nvPr/>
        </p:nvSpPr>
        <p:spPr bwMode="auto">
          <a:xfrm>
            <a:off x="5029201" y="228600"/>
            <a:ext cx="2720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Jesus</a:t>
            </a:r>
          </a:p>
        </p:txBody>
      </p:sp>
      <p:pic>
        <p:nvPicPr>
          <p:cNvPr id="12293" name="Picture 5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244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5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The Bible Is a Book About Grief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EEF826"/>
                </a:solidFill>
                <a:latin typeface="Franklin Gothic Medium" charset="0"/>
              </a:rPr>
              <a:t>Grief of ________________</a:t>
            </a:r>
            <a:r>
              <a:rPr lang="en-US">
                <a:latin typeface="Franklin Gothic Medium" charset="0"/>
              </a:rPr>
              <a:t> </a:t>
            </a:r>
          </a:p>
          <a:p>
            <a:r>
              <a:rPr lang="en-US">
                <a:latin typeface="Franklin Gothic Medium" charset="0"/>
              </a:rPr>
              <a:t>For others, </a:t>
            </a:r>
            <a:r>
              <a:rPr lang="en-US" i="1">
                <a:latin typeface="Franklin Gothic Medium" charset="0"/>
              </a:rPr>
              <a:t>“Jesus wept.”</a:t>
            </a:r>
            <a:r>
              <a:rPr lang="en-US">
                <a:latin typeface="Franklin Gothic Medium" charset="0"/>
              </a:rPr>
              <a:t>		</a:t>
            </a:r>
          </a:p>
          <a:p>
            <a:r>
              <a:rPr lang="en-US">
                <a:latin typeface="Franklin Gothic Medium" charset="0"/>
              </a:rPr>
              <a:t>					--John 11:35</a:t>
            </a:r>
          </a:p>
        </p:txBody>
      </p:sp>
      <p:sp>
        <p:nvSpPr>
          <p:cNvPr id="315397" name="WordArt 5"/>
          <p:cNvSpPr>
            <a:spLocks noChangeArrowheads="1" noChangeShapeType="1" noTextEdit="1"/>
          </p:cNvSpPr>
          <p:nvPr/>
        </p:nvSpPr>
        <p:spPr bwMode="auto">
          <a:xfrm>
            <a:off x="4953001" y="152400"/>
            <a:ext cx="2797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EF826"/>
                </a:solidFill>
                <a:latin typeface="Arial Black"/>
                <a:ea typeface="Arial Black"/>
                <a:cs typeface="Arial Black"/>
              </a:rPr>
              <a:t>Jesus</a:t>
            </a:r>
          </a:p>
        </p:txBody>
      </p:sp>
      <p:pic>
        <p:nvPicPr>
          <p:cNvPr id="13317" name="Picture 6" descr="Hearts"/>
          <p:cNvPicPr>
            <a:picLocks noChangeAspect="1" noChangeArrowheads="1"/>
          </p:cNvPicPr>
          <p:nvPr/>
        </p:nvPicPr>
        <p:blipFill>
          <a:blip r:embed="rId2" r:link="rId3" cstate="email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244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82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UNRISE">
  <a:themeElements>
    <a:clrScheme name="SUNRISE 1">
      <a:dk1>
        <a:srgbClr val="000066"/>
      </a:dk1>
      <a:lt1>
        <a:srgbClr val="EAEAEA"/>
      </a:lt1>
      <a:dk2>
        <a:srgbClr val="9999FF"/>
      </a:dk2>
      <a:lt2>
        <a:srgbClr val="330099"/>
      </a:lt2>
      <a:accent1>
        <a:srgbClr val="CC99FF"/>
      </a:accent1>
      <a:accent2>
        <a:srgbClr val="FCCEA7"/>
      </a:accent2>
      <a:accent3>
        <a:srgbClr val="CACAFF"/>
      </a:accent3>
      <a:accent4>
        <a:srgbClr val="C8C8C8"/>
      </a:accent4>
      <a:accent5>
        <a:srgbClr val="E2CAFF"/>
      </a:accent5>
      <a:accent6>
        <a:srgbClr val="E4BA97"/>
      </a:accent6>
      <a:hlink>
        <a:srgbClr val="6600CC"/>
      </a:hlink>
      <a:folHlink>
        <a:srgbClr val="FF9999"/>
      </a:folHlink>
    </a:clrScheme>
    <a:fontScheme name="SUNRISE">
      <a:majorFont>
        <a:latin typeface="Times New Roman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NRIS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RIS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RIS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RIS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Widescreen</PresentationFormat>
  <Paragraphs>106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Black</vt:lpstr>
      <vt:lpstr>Calibri</vt:lpstr>
      <vt:lpstr>Calibri Light</vt:lpstr>
      <vt:lpstr>Franklin Gothic Medium</vt:lpstr>
      <vt:lpstr>Tahoma</vt:lpstr>
      <vt:lpstr>Times New Roman</vt:lpstr>
      <vt:lpstr>Office Theme</vt:lpstr>
      <vt:lpstr>SUNRISE</vt:lpstr>
      <vt:lpstr>I Care For Those in Grief</vt:lpstr>
      <vt:lpstr>Grief is a normal experience for all Christians! </vt:lpstr>
      <vt:lpstr>The Purpose of Grief</vt:lpstr>
      <vt:lpstr>The Purpose of Grief</vt:lpstr>
      <vt:lpstr>The Purpose of Grief</vt:lpstr>
      <vt:lpstr>The Bible Is a Book About Grief</vt:lpstr>
      <vt:lpstr>The Bible Is a Book About Grief</vt:lpstr>
      <vt:lpstr>The Bible Is a Book About Grief</vt:lpstr>
      <vt:lpstr>The Bible Is a Book About Grief</vt:lpstr>
      <vt:lpstr>The Bible Is a Book About Grief</vt:lpstr>
      <vt:lpstr>The Different Kinds of Grief</vt:lpstr>
      <vt:lpstr>The Different Kinds of Grief</vt:lpstr>
      <vt:lpstr>Ministering to Those Who Are Dying</vt:lpstr>
      <vt:lpstr>________________ Preparation</vt:lpstr>
      <vt:lpstr>________________ Preparation</vt:lpstr>
      <vt:lpstr>________________ Preparation</vt:lpstr>
      <vt:lpstr>________________ Preparation</vt:lpstr>
      <vt:lpstr>Ministering If There Is a Death</vt:lpstr>
      <vt:lpstr>Do (At a Funeral)</vt:lpstr>
      <vt:lpstr>Do (At a Funeral)</vt:lpstr>
      <vt:lpstr>Don’t Do (when someone is grieving)</vt:lpstr>
      <vt:lpstr>Don’t Do (when someone is grieving)</vt:lpstr>
      <vt:lpstr>The Apostle Paul had the right take on grief, suffering, and loss:</vt:lpstr>
      <vt:lpstr>The Apostle Paul on grief, suffering, and loss: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Care For Those in Grief</dc:title>
  <dc:creator>Vincent Lam</dc:creator>
  <cp:lastModifiedBy>Vincent Lam</cp:lastModifiedBy>
  <cp:revision>1</cp:revision>
  <dcterms:created xsi:type="dcterms:W3CDTF">2017-06-16T04:54:24Z</dcterms:created>
  <dcterms:modified xsi:type="dcterms:W3CDTF">2017-06-16T04:54:44Z</dcterms:modified>
</cp:coreProperties>
</file>